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69" r:id="rId7"/>
    <p:sldId id="264" r:id="rId8"/>
    <p:sldId id="263" r:id="rId9"/>
    <p:sldId id="265" r:id="rId10"/>
    <p:sldId id="266" r:id="rId11"/>
    <p:sldId id="267" r:id="rId12"/>
    <p:sldId id="271" r:id="rId13"/>
    <p:sldId id="268" r:id="rId14"/>
    <p:sldId id="270" r:id="rId15"/>
    <p:sldId id="272" r:id="rId16"/>
    <p:sldId id="307" r:id="rId17"/>
    <p:sldId id="30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  <p:sldId id="291" r:id="rId37"/>
    <p:sldId id="292" r:id="rId38"/>
    <p:sldId id="293" r:id="rId39"/>
    <p:sldId id="294" r:id="rId40"/>
    <p:sldId id="297" r:id="rId41"/>
    <p:sldId id="295" r:id="rId42"/>
    <p:sldId id="296" r:id="rId43"/>
    <p:sldId id="298" r:id="rId44"/>
    <p:sldId id="299" r:id="rId45"/>
    <p:sldId id="301" r:id="rId46"/>
    <p:sldId id="300" r:id="rId47"/>
    <p:sldId id="302" r:id="rId48"/>
    <p:sldId id="304" r:id="rId49"/>
    <p:sldId id="305" r:id="rId50"/>
    <p:sldId id="306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8"/>
    <p:restoredTop sz="94665"/>
  </p:normalViewPr>
  <p:slideViewPr>
    <p:cSldViewPr snapToGrid="0" snapToObjects="1">
      <p:cViewPr varScale="1">
        <p:scale>
          <a:sx n="108" d="100"/>
          <a:sy n="108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0" Type="http://schemas.openxmlformats.org/officeDocument/2006/relationships/hyperlink" Target="https://en.wikipedia.org/wiki/N-methylphenethylamine" TargetMode="External"/><Relationship Id="rId21" Type="http://schemas.openxmlformats.org/officeDocument/2006/relationships/hyperlink" Target="https://en.wikipedia.org/wiki/Tyramine" TargetMode="External"/><Relationship Id="rId22" Type="http://schemas.openxmlformats.org/officeDocument/2006/relationships/hyperlink" Target="https://en.wikipedia.org/wiki/3-iodothyronamine" TargetMode="External"/><Relationship Id="rId23" Type="http://schemas.openxmlformats.org/officeDocument/2006/relationships/hyperlink" Target="https://en.wikipedia.org/wiki/Octopamine_(neurotransmitter)" TargetMode="External"/><Relationship Id="rId24" Type="http://schemas.openxmlformats.org/officeDocument/2006/relationships/hyperlink" Target="https://en.wikipedia.org/wiki/Tryptamine" TargetMode="External"/><Relationship Id="rId25" Type="http://schemas.openxmlformats.org/officeDocument/2006/relationships/hyperlink" Target="https://en.wikipedia.org/wiki/Peptide" TargetMode="External"/><Relationship Id="rId26" Type="http://schemas.openxmlformats.org/officeDocument/2006/relationships/hyperlink" Target="https://en.wikipedia.org/wiki/Somatostatin" TargetMode="External"/><Relationship Id="rId27" Type="http://schemas.openxmlformats.org/officeDocument/2006/relationships/hyperlink" Target="https://en.wikipedia.org/wiki/Substance_P" TargetMode="External"/><Relationship Id="rId28" Type="http://schemas.openxmlformats.org/officeDocument/2006/relationships/hyperlink" Target="https://en.wikipedia.org/wiki/Cocaine_and_amphetamine_regulated_transcript" TargetMode="External"/><Relationship Id="rId29" Type="http://schemas.openxmlformats.org/officeDocument/2006/relationships/hyperlink" Target="https://en.wikipedia.org/wiki/Opioid_pepti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mino_acid" TargetMode="External"/><Relationship Id="rId3" Type="http://schemas.openxmlformats.org/officeDocument/2006/relationships/hyperlink" Target="https://en.wikipedia.org/wiki/Glutamate" TargetMode="External"/><Relationship Id="rId4" Type="http://schemas.openxmlformats.org/officeDocument/2006/relationships/hyperlink" Target="https://en.wikipedia.org/wiki/Aspartate" TargetMode="External"/><Relationship Id="rId5" Type="http://schemas.openxmlformats.org/officeDocument/2006/relationships/hyperlink" Target="https://en.wikipedia.org/wiki/D-serine" TargetMode="External"/><Relationship Id="rId30" Type="http://schemas.openxmlformats.org/officeDocument/2006/relationships/hyperlink" Target="https://en.wikipedia.org/wiki/Neurotransmitter#cite_note-pmid38738-11" TargetMode="External"/><Relationship Id="rId31" Type="http://schemas.openxmlformats.org/officeDocument/2006/relationships/hyperlink" Target="https://en.wikipedia.org/wiki/Purinergic_signalling" TargetMode="External"/><Relationship Id="rId32" Type="http://schemas.openxmlformats.org/officeDocument/2006/relationships/hyperlink" Target="https://en.wikipedia.org/wiki/Adenosine_triphosphate" TargetMode="External"/><Relationship Id="rId9" Type="http://schemas.openxmlformats.org/officeDocument/2006/relationships/hyperlink" Target="https://en.wikipedia.org/wiki/Nitric_oxide" TargetMode="External"/><Relationship Id="rId6" Type="http://schemas.openxmlformats.org/officeDocument/2006/relationships/hyperlink" Target="https://en.wikipedia.org/wiki/%CE%93-aminobutyric_acid" TargetMode="External"/><Relationship Id="rId7" Type="http://schemas.openxmlformats.org/officeDocument/2006/relationships/hyperlink" Target="https://en.wikipedia.org/wiki/Glycine" TargetMode="External"/><Relationship Id="rId8" Type="http://schemas.openxmlformats.org/officeDocument/2006/relationships/hyperlink" Target="https://en.wikipedia.org/wiki/Gasotransmitter" TargetMode="External"/><Relationship Id="rId33" Type="http://schemas.openxmlformats.org/officeDocument/2006/relationships/hyperlink" Target="https://en.wikipedia.org/wiki/Adenosine" TargetMode="External"/><Relationship Id="rId34" Type="http://schemas.openxmlformats.org/officeDocument/2006/relationships/hyperlink" Target="https://en.wikipedia.org/wiki/Acetylcholine" TargetMode="External"/><Relationship Id="rId35" Type="http://schemas.openxmlformats.org/officeDocument/2006/relationships/hyperlink" Target="https://en.wikipedia.org/wiki/Anandamide" TargetMode="External"/><Relationship Id="rId10" Type="http://schemas.openxmlformats.org/officeDocument/2006/relationships/hyperlink" Target="https://en.wikipedia.org/wiki/Carbon_monoxide" TargetMode="External"/><Relationship Id="rId11" Type="http://schemas.openxmlformats.org/officeDocument/2006/relationships/hyperlink" Target="https://en.wikipedia.org/wiki/Hydrogen_sulfide" TargetMode="External"/><Relationship Id="rId12" Type="http://schemas.openxmlformats.org/officeDocument/2006/relationships/hyperlink" Target="https://en.wikipedia.org/wiki/Monoamine" TargetMode="External"/><Relationship Id="rId13" Type="http://schemas.openxmlformats.org/officeDocument/2006/relationships/hyperlink" Target="https://en.wikipedia.org/wiki/Dopamine" TargetMode="External"/><Relationship Id="rId14" Type="http://schemas.openxmlformats.org/officeDocument/2006/relationships/hyperlink" Target="https://en.wikipedia.org/wiki/Norepinephrine" TargetMode="External"/><Relationship Id="rId15" Type="http://schemas.openxmlformats.org/officeDocument/2006/relationships/hyperlink" Target="https://en.wikipedia.org/wiki/Epinephrine" TargetMode="External"/><Relationship Id="rId16" Type="http://schemas.openxmlformats.org/officeDocument/2006/relationships/hyperlink" Target="https://en.wikipedia.org/wiki/Histamine" TargetMode="External"/><Relationship Id="rId17" Type="http://schemas.openxmlformats.org/officeDocument/2006/relationships/hyperlink" Target="https://en.wikipedia.org/wiki/Serotonin" TargetMode="External"/><Relationship Id="rId18" Type="http://schemas.openxmlformats.org/officeDocument/2006/relationships/hyperlink" Target="https://en.wikipedia.org/wiki/Trace_amine" TargetMode="External"/><Relationship Id="rId19" Type="http://schemas.openxmlformats.org/officeDocument/2006/relationships/hyperlink" Target="https://en.wikipedia.org/wiki/Phenethylamin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Tyd1qJr3y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Tyd1qJr3yM" TargetMode="External"/><Relationship Id="rId3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9GiLBXWAHIons" TargetMode="External"/><Relationship Id="rId3" Type="http://schemas.openxmlformats.org/officeDocument/2006/relationships/image" Target="../media/image4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850075" y="-75857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34253" y="1946845"/>
            <a:ext cx="3992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6998 6!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4" y="-405229"/>
            <a:ext cx="5194386" cy="776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98" y="3647895"/>
            <a:ext cx="5567449" cy="3257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8" y="3476445"/>
            <a:ext cx="4806786" cy="360045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-205003"/>
            <a:ext cx="5742283" cy="3852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45" y="-205003"/>
            <a:ext cx="3654054" cy="392347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152656" y="1636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The beautiful brain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13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9" y="2416950"/>
            <a:ext cx="10515600" cy="1325563"/>
          </a:xfrm>
        </p:spPr>
        <p:txBody>
          <a:bodyPr/>
          <a:lstStyle/>
          <a:p>
            <a:r>
              <a:rPr lang="en-US" dirty="0" smtClean="0"/>
              <a:t>Next: The rise of Neuroscience, as seen from </a:t>
            </a:r>
            <a:r>
              <a:rPr lang="en-US" dirty="0" err="1" smtClean="0"/>
              <a:t>Karolinska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485774"/>
            <a:ext cx="10515600" cy="6086475"/>
          </a:xfrm>
        </p:spPr>
        <p:txBody>
          <a:bodyPr>
            <a:normAutofit fontScale="92500" lnSpcReduction="20000"/>
          </a:bodyPr>
          <a:lstStyle/>
          <a:p>
            <a:r>
              <a:rPr lang="en-US" sz="3800" dirty="0" smtClean="0"/>
              <a:t>1906:  Ramon y </a:t>
            </a:r>
            <a:r>
              <a:rPr lang="en-US" sz="3800" dirty="0" err="1" smtClean="0"/>
              <a:t>Cajal</a:t>
            </a:r>
            <a:r>
              <a:rPr lang="en-US" sz="3800" dirty="0" smtClean="0"/>
              <a:t> and Golgi: </a:t>
            </a:r>
            <a:r>
              <a:rPr lang="en-US" sz="3800" b="1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800" dirty="0" smtClean="0"/>
              <a:t>1932: C. Sherrington: </a:t>
            </a:r>
            <a:r>
              <a:rPr lang="en-US" sz="3800" b="1" i="1" dirty="0" smtClean="0">
                <a:solidFill>
                  <a:srgbClr val="FF0000"/>
                </a:solidFill>
              </a:rPr>
              <a:t>the synapse</a:t>
            </a:r>
          </a:p>
          <a:p>
            <a:r>
              <a:rPr lang="en-US" sz="3800" dirty="0" smtClean="0"/>
              <a:t>1936: H. Dale and  O. Loewi: </a:t>
            </a:r>
            <a:r>
              <a:rPr lang="en-US" sz="3800" b="1" i="1" dirty="0" smtClean="0">
                <a:solidFill>
                  <a:srgbClr val="FF0000"/>
                </a:solidFill>
              </a:rPr>
              <a:t>neurotransmitters</a:t>
            </a:r>
          </a:p>
          <a:p>
            <a:r>
              <a:rPr lang="en-US" sz="3800" dirty="0" smtClean="0"/>
              <a:t>1963: Eccles, Hodgkin, Huxley: </a:t>
            </a:r>
            <a:r>
              <a:rPr lang="en-US" sz="3800" b="1" i="1" dirty="0" smtClean="0">
                <a:solidFill>
                  <a:srgbClr val="FF0000"/>
                </a:solidFill>
              </a:rPr>
              <a:t>the spike</a:t>
            </a:r>
          </a:p>
          <a:p>
            <a:r>
              <a:rPr lang="en-US" sz="3800" dirty="0" smtClean="0"/>
              <a:t>1967 Granit, Hartline, and Wald; 1981 Sperry, Hubel, and Wiesel: </a:t>
            </a:r>
            <a:r>
              <a:rPr lang="en-US" sz="3800" b="1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800" dirty="0" smtClean="0"/>
              <a:t>1970: Katz, von Euler, Axelrod: </a:t>
            </a:r>
            <a:r>
              <a:rPr lang="en-US" sz="3800" b="1" i="1" dirty="0" smtClean="0">
                <a:solidFill>
                  <a:srgbClr val="FF0000"/>
                </a:solidFill>
              </a:rPr>
              <a:t>synaptic vesicles</a:t>
            </a:r>
          </a:p>
          <a:p>
            <a:r>
              <a:rPr lang="en-US" sz="3800" dirty="0" smtClean="0"/>
              <a:t>1991: </a:t>
            </a:r>
            <a:r>
              <a:rPr lang="en-US" sz="3800" dirty="0" err="1" smtClean="0"/>
              <a:t>Neher</a:t>
            </a:r>
            <a:r>
              <a:rPr lang="en-US" sz="3800" dirty="0" smtClean="0"/>
              <a:t> </a:t>
            </a:r>
            <a:r>
              <a:rPr lang="mr-IN" sz="3800" dirty="0" smtClean="0"/>
              <a:t>–</a:t>
            </a:r>
            <a:r>
              <a:rPr lang="en-US" sz="3800" dirty="0" smtClean="0"/>
              <a:t> </a:t>
            </a:r>
            <a:r>
              <a:rPr lang="en-US" sz="3800" dirty="0" err="1" smtClean="0"/>
              <a:t>Sakmann</a:t>
            </a:r>
            <a:r>
              <a:rPr lang="en-US" sz="3800" dirty="0"/>
              <a:t>;</a:t>
            </a:r>
            <a:r>
              <a:rPr lang="en-US" sz="3800" dirty="0" smtClean="0"/>
              <a:t> 2000: </a:t>
            </a:r>
            <a:r>
              <a:rPr lang="en-US" sz="3800" dirty="0" err="1" smtClean="0"/>
              <a:t>Carlsson</a:t>
            </a:r>
            <a:r>
              <a:rPr lang="en-US" sz="3800" dirty="0" smtClean="0"/>
              <a:t>, Greengard, </a:t>
            </a:r>
            <a:r>
              <a:rPr lang="en-US" sz="3800" dirty="0" err="1" smtClean="0"/>
              <a:t>Kandel</a:t>
            </a:r>
            <a:r>
              <a:rPr lang="en-US" sz="3800" dirty="0" smtClean="0"/>
              <a:t>: </a:t>
            </a:r>
            <a:r>
              <a:rPr lang="en-US" sz="3800" b="1" i="1" dirty="0" smtClean="0">
                <a:solidFill>
                  <a:srgbClr val="FF0000"/>
                </a:solidFill>
              </a:rPr>
              <a:t>ion channels</a:t>
            </a:r>
          </a:p>
          <a:p>
            <a:r>
              <a:rPr lang="en-US" sz="3800" dirty="0" smtClean="0"/>
              <a:t>2006: R. Axel and L. Buck: </a:t>
            </a:r>
            <a:r>
              <a:rPr lang="en-US" sz="3800" b="1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800" dirty="0" smtClean="0"/>
              <a:t>2014: O’Keefe, M. Moser, and E. Moser: </a:t>
            </a:r>
            <a:r>
              <a:rPr lang="en-US" sz="3800" b="1" i="1" dirty="0" smtClean="0">
                <a:solidFill>
                  <a:srgbClr val="FF0000"/>
                </a:solidFill>
              </a:rPr>
              <a:t>place cells and grid cells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189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brief discussions of the lauded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Synapses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Neurotransmitters and vesicles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Spikes and Ion channels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Place cells and grid cells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200" dirty="0" smtClean="0"/>
              <a:t>Plus: the rise of the </a:t>
            </a:r>
            <a:r>
              <a:rPr lang="en-US" sz="3200" i="1" dirty="0" smtClean="0">
                <a:solidFill>
                  <a:srgbClr val="FF0000"/>
                </a:solidFill>
              </a:rPr>
              <a:t>computer-brain interface</a:t>
            </a:r>
            <a:r>
              <a:rPr lang="en-US" sz="3200" dirty="0" smtClean="0"/>
              <a:t>, 1944 </a:t>
            </a:r>
            <a:r>
              <a:rPr lang="mr-IN" sz="3200" dirty="0" smtClean="0"/>
              <a:t>–</a:t>
            </a:r>
            <a:r>
              <a:rPr lang="en-US" sz="3200" dirty="0" smtClean="0"/>
              <a:t> 1990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6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first:  About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TAs: Jacob </a:t>
            </a:r>
            <a:r>
              <a:rPr lang="en-US" dirty="0" err="1" smtClean="0"/>
              <a:t>Portes</a:t>
            </a:r>
            <a:r>
              <a:rPr lang="en-US" dirty="0" smtClean="0"/>
              <a:t>, Tim Randolph, Kiran </a:t>
            </a:r>
            <a:r>
              <a:rPr lang="en-US" dirty="0" err="1" smtClean="0"/>
              <a:t>Vodrahali</a:t>
            </a:r>
            <a:r>
              <a:rPr lang="en-US" dirty="0" smtClean="0"/>
              <a:t> (and Dan </a:t>
            </a:r>
            <a:r>
              <a:rPr lang="en-US" dirty="0" err="1" smtClean="0"/>
              <a:t>Mitropolski</a:t>
            </a:r>
            <a:r>
              <a:rPr lang="en-US" dirty="0" smtClean="0"/>
              <a:t>?)</a:t>
            </a:r>
          </a:p>
          <a:p>
            <a:r>
              <a:rPr lang="en-US" dirty="0" smtClean="0"/>
              <a:t>Weekly </a:t>
            </a:r>
            <a:r>
              <a:rPr lang="en-US" b="1" i="1" dirty="0" smtClean="0">
                <a:solidFill>
                  <a:srgbClr val="FF0000"/>
                </a:solidFill>
              </a:rPr>
              <a:t>reading</a:t>
            </a:r>
            <a:r>
              <a:rPr lang="en-US" dirty="0" smtClean="0"/>
              <a:t> assignments, plus talks to watch, posted Wednesday night.  </a:t>
            </a:r>
          </a:p>
          <a:p>
            <a:r>
              <a:rPr lang="en-US" dirty="0" smtClean="0"/>
              <a:t>Research papers researched</a:t>
            </a:r>
          </a:p>
          <a:p>
            <a:r>
              <a:rPr lang="en-US" dirty="0" smtClean="0"/>
              <a:t>Weekly </a:t>
            </a:r>
            <a:r>
              <a:rPr lang="en-US" b="1" i="1" dirty="0" smtClean="0">
                <a:solidFill>
                  <a:srgbClr val="FF0000"/>
                </a:solidFill>
              </a:rPr>
              <a:t>responses </a:t>
            </a:r>
            <a:r>
              <a:rPr lang="en-US" dirty="0" smtClean="0"/>
              <a:t>to the readings/talks, due Wednesday at noon.  Plus 1-2 </a:t>
            </a:r>
            <a:r>
              <a:rPr lang="en-US" b="1" i="1" dirty="0" smtClean="0">
                <a:solidFill>
                  <a:srgbClr val="FF0000"/>
                </a:solidFill>
              </a:rPr>
              <a:t>discussion points</a:t>
            </a:r>
          </a:p>
          <a:p>
            <a:r>
              <a:rPr lang="en-US" dirty="0" smtClean="0"/>
              <a:t>Resources</a:t>
            </a:r>
          </a:p>
          <a:p>
            <a:r>
              <a:rPr lang="en-US" dirty="0" smtClean="0"/>
              <a:t>Attendance and participation</a:t>
            </a:r>
          </a:p>
          <a:p>
            <a:r>
              <a:rPr lang="en-US" dirty="0" smtClean="0"/>
              <a:t>Final project: ideally in groups of 3-4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485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Also:</a:t>
            </a:r>
            <a:br>
              <a:rPr lang="en-US" dirty="0" smtClean="0"/>
            </a:br>
            <a:r>
              <a:rPr lang="en-US" dirty="0" smtClean="0">
                <a:latin typeface="+mn-lt"/>
              </a:rPr>
              <a:t>Deep </a:t>
            </a:r>
            <a:r>
              <a:rPr lang="en-US" dirty="0">
                <a:latin typeface="+mn-lt"/>
              </a:rPr>
              <a:t>Learning to Learn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Pieter </a:t>
            </a:r>
            <a:r>
              <a:rPr lang="en-US" dirty="0" err="1">
                <a:latin typeface="+mn-lt"/>
              </a:rPr>
              <a:t>Abbeel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University of California, Berkeley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Monday, Sep. 10, 11:30, Davis Auditorium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476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Next: brief discussions of the lauded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The neuron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Synapses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Neurotransmitters and vesicles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Spikes and Ion channels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Olfaction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Place cells and grid cells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Vision</a:t>
            </a:r>
          </a:p>
          <a:p>
            <a:r>
              <a:rPr lang="en-US" sz="3200" dirty="0" smtClean="0"/>
              <a:t>Plus: the rise of the </a:t>
            </a:r>
            <a:r>
              <a:rPr lang="en-US" sz="3200" i="1" dirty="0" smtClean="0">
                <a:solidFill>
                  <a:srgbClr val="FF0000"/>
                </a:solidFill>
              </a:rPr>
              <a:t>computer-brain interface</a:t>
            </a:r>
            <a:r>
              <a:rPr lang="en-US" sz="3200" dirty="0" smtClean="0"/>
              <a:t>, 1944 </a:t>
            </a:r>
            <a:r>
              <a:rPr lang="mr-IN" sz="3200" dirty="0" smtClean="0"/>
              <a:t>–</a:t>
            </a:r>
            <a:r>
              <a:rPr lang="en-US" sz="3200" dirty="0" smtClean="0"/>
              <a:t> 1990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98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/>
              <a:t>d</a:t>
            </a:r>
            <a:r>
              <a:rPr lang="en-US" sz="4000" dirty="0" smtClean="0"/>
              <a:t>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smtClean="0"/>
              <a:t>cone</a:t>
            </a:r>
          </a:p>
          <a:p>
            <a:r>
              <a:rPr lang="en-US" sz="4000" dirty="0" err="1"/>
              <a:t>m</a:t>
            </a:r>
            <a:r>
              <a:rPr lang="en-US" sz="4000" dirty="0" err="1" smtClean="0"/>
              <a:t>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dirty="0"/>
              <a:t>m</a:t>
            </a:r>
            <a:r>
              <a:rPr lang="en-US" sz="4000" dirty="0" smtClean="0"/>
              <a:t>embrane and its potential (-70 mV in steady state)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0" y="1690688"/>
            <a:ext cx="5885363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 smtClean="0"/>
              <a:t>dendrite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err="1" smtClean="0"/>
              <a:t>myeline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m</a:t>
            </a:r>
            <a:r>
              <a:rPr lang="en-US" sz="4000" b="1" i="1" dirty="0" smtClean="0">
                <a:solidFill>
                  <a:srgbClr val="FF0000"/>
                </a:solidFill>
              </a:rPr>
              <a:t>any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kinds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825625"/>
            <a:ext cx="6216015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751381" y="-93670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02244" y="2236333"/>
            <a:ext cx="39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bg1"/>
                </a:solidFill>
              </a:rPr>
              <a:t>Computation</a:t>
            </a:r>
            <a:r>
              <a:rPr lang="cs-CZ" sz="4800" i="1" dirty="0" smtClean="0">
                <a:solidFill>
                  <a:schemeClr val="bg1"/>
                </a:solidFill>
              </a:rPr>
              <a:t> 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2004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0213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  <a:p>
            <a:r>
              <a:rPr lang="en-US" sz="4000" b="1" i="1" dirty="0" smtClean="0">
                <a:solidFill>
                  <a:srgbClr val="FF0000"/>
                </a:solidFill>
              </a:rPr>
              <a:t>Synaptic weight and its plasticity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Neurotransmitters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200" u="sng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The chemical language of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The main result of the firing of a neuron is the release of neurotransmitter molecules at the synaptic clefts, and their uptake by the post-synaptic neurons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Some neurotransmitters (</a:t>
            </a:r>
            <a:r>
              <a:rPr lang="en-US" sz="3500" dirty="0" err="1" smtClean="0"/>
              <a:t>Glu</a:t>
            </a:r>
            <a:r>
              <a:rPr lang="en-US" sz="3500" dirty="0" smtClean="0"/>
              <a:t>, GABA) affect membrane potential and eventually the firing of postsynaptic neurons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 smtClean="0"/>
              <a:t>Others (dopamine, </a:t>
            </a:r>
            <a:r>
              <a:rPr lang="en-US" sz="3500" dirty="0" err="1" smtClean="0"/>
              <a:t>seratonin</a:t>
            </a:r>
            <a:r>
              <a:rPr lang="en-US" sz="3500" dirty="0" smtClean="0"/>
              <a:t>, oxytocin) act in more complex ways</a:t>
            </a:r>
            <a:r>
              <a:rPr lang="mr-IN" sz="3500" dirty="0" smtClean="0"/>
              <a:t>…</a:t>
            </a:r>
            <a:r>
              <a:rPr lang="en-US" sz="35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80" y="243205"/>
            <a:ext cx="10515600" cy="1325563"/>
          </a:xfrm>
        </p:spPr>
        <p:txBody>
          <a:bodyPr/>
          <a:lstStyle/>
          <a:p>
            <a:r>
              <a:rPr lang="en-US" dirty="0" smtClean="0"/>
              <a:t>Neurotransmitters: many kinds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u="sng" dirty="0"/>
          </a:p>
          <a:p>
            <a:r>
              <a:rPr lang="en-US" sz="4400" b="1" dirty="0">
                <a:hlinkClick r:id="rId2" tooltip="Amino acid"/>
              </a:rPr>
              <a:t>Amino acids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 smtClean="0">
                <a:hlinkClick r:id="rId3" tooltip="Glutamate"/>
              </a:rPr>
              <a:t>glutamate</a:t>
            </a:r>
            <a:r>
              <a:rPr lang="en-US" sz="4400" dirty="0" smtClean="0"/>
              <a:t>,</a:t>
            </a:r>
            <a:r>
              <a:rPr lang="en-US" sz="4400" baseline="30000" dirty="0"/>
              <a:t> </a:t>
            </a:r>
            <a:r>
              <a:rPr lang="en-US" sz="4400" dirty="0" smtClean="0">
                <a:hlinkClick r:id="rId4" tooltip="Aspartate"/>
              </a:rPr>
              <a:t>aspartate</a:t>
            </a:r>
            <a:r>
              <a:rPr lang="en-US" sz="4400" dirty="0"/>
              <a:t>, </a:t>
            </a:r>
            <a:r>
              <a:rPr lang="en-US" sz="4400" dirty="0">
                <a:hlinkClick r:id="rId5" tooltip="D-serine"/>
              </a:rPr>
              <a:t>D-serine</a:t>
            </a:r>
            <a:r>
              <a:rPr lang="en-US" sz="4400" dirty="0"/>
              <a:t>, </a:t>
            </a:r>
            <a:r>
              <a:rPr lang="en-US" sz="4400" dirty="0">
                <a:hlinkClick r:id="rId6" tooltip="Γ-aminobutyric acid"/>
              </a:rPr>
              <a:t>γ-aminobutyric acid</a:t>
            </a:r>
            <a:r>
              <a:rPr lang="en-US" sz="4400" dirty="0"/>
              <a:t> (GABA), </a:t>
            </a:r>
            <a:r>
              <a:rPr lang="en-US" sz="4400" dirty="0">
                <a:hlinkClick r:id="rId7" tooltip="Glycine"/>
              </a:rPr>
              <a:t>glycine</a:t>
            </a:r>
            <a:endParaRPr lang="en-US" sz="4400" dirty="0"/>
          </a:p>
          <a:p>
            <a:r>
              <a:rPr lang="en-US" sz="4400" b="1" dirty="0">
                <a:hlinkClick r:id="rId8" tooltip="Gasotransmitter"/>
              </a:rPr>
              <a:t>Gasotransmitters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9" tooltip="Nitric oxide"/>
              </a:rPr>
              <a:t>nitric oxide</a:t>
            </a:r>
            <a:r>
              <a:rPr lang="en-US" sz="4400" dirty="0"/>
              <a:t> (NO), </a:t>
            </a:r>
            <a:r>
              <a:rPr lang="en-US" sz="4400" dirty="0">
                <a:hlinkClick r:id="rId10" tooltip="Carbon monoxide"/>
              </a:rPr>
              <a:t>carbon monoxide</a:t>
            </a:r>
            <a:r>
              <a:rPr lang="en-US" sz="4400" dirty="0"/>
              <a:t> (CO), </a:t>
            </a:r>
            <a:r>
              <a:rPr lang="en-US" sz="4400" dirty="0">
                <a:hlinkClick r:id="rId11" tooltip="Hydrogen sulfide"/>
              </a:rPr>
              <a:t>hydrogen sulfide</a:t>
            </a:r>
            <a:r>
              <a:rPr lang="en-US" sz="4400" dirty="0"/>
              <a:t> (H</a:t>
            </a:r>
            <a:r>
              <a:rPr lang="en-US" sz="4400" baseline="-25000" dirty="0"/>
              <a:t>2</a:t>
            </a:r>
            <a:r>
              <a:rPr lang="en-US" sz="4400" dirty="0"/>
              <a:t>S)</a:t>
            </a:r>
          </a:p>
          <a:p>
            <a:r>
              <a:rPr lang="en-US" sz="4400" b="1" dirty="0">
                <a:hlinkClick r:id="rId12" tooltip="Monoamine"/>
              </a:rPr>
              <a:t>Monoamines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13" tooltip="Dopamine"/>
              </a:rPr>
              <a:t>dopamine</a:t>
            </a:r>
            <a:r>
              <a:rPr lang="en-US" sz="4400" dirty="0"/>
              <a:t> (DA), </a:t>
            </a:r>
            <a:r>
              <a:rPr lang="en-US" sz="4400" dirty="0">
                <a:hlinkClick r:id="rId14" tooltip="Norepinephrine"/>
              </a:rPr>
              <a:t>norepinephrine</a:t>
            </a:r>
            <a:r>
              <a:rPr lang="en-US" sz="4400" dirty="0"/>
              <a:t> (noradrenaline; NE, NA), </a:t>
            </a:r>
            <a:r>
              <a:rPr lang="en-US" sz="4400" dirty="0">
                <a:hlinkClick r:id="rId15" tooltip="Epinephrine"/>
              </a:rPr>
              <a:t>epinephrine</a:t>
            </a:r>
            <a:r>
              <a:rPr lang="en-US" sz="4400" dirty="0"/>
              <a:t> (adrenaline), </a:t>
            </a:r>
            <a:r>
              <a:rPr lang="en-US" sz="4400" dirty="0">
                <a:hlinkClick r:id="rId16" tooltip="Histamine"/>
              </a:rPr>
              <a:t>histamine</a:t>
            </a:r>
            <a:r>
              <a:rPr lang="en-US" sz="4400" dirty="0"/>
              <a:t>, </a:t>
            </a:r>
            <a:r>
              <a:rPr lang="en-US" sz="4400" dirty="0">
                <a:hlinkClick r:id="rId17" tooltip="Serotonin"/>
              </a:rPr>
              <a:t>serotonin</a:t>
            </a:r>
            <a:r>
              <a:rPr lang="en-US" sz="4400" dirty="0"/>
              <a:t> (SER, 5-HT)</a:t>
            </a:r>
          </a:p>
          <a:p>
            <a:r>
              <a:rPr lang="en-US" sz="4400" b="1" dirty="0">
                <a:hlinkClick r:id="rId18" tooltip="Trace amine"/>
              </a:rPr>
              <a:t>Trace amines</a:t>
            </a:r>
            <a:r>
              <a:rPr lang="en-US" sz="4400" dirty="0"/>
              <a:t>: </a:t>
            </a:r>
            <a:r>
              <a:rPr lang="en-US" sz="4400" dirty="0">
                <a:hlinkClick r:id="rId19" tooltip="Phenethylamine"/>
              </a:rPr>
              <a:t>phenethylamine</a:t>
            </a:r>
            <a:r>
              <a:rPr lang="en-US" sz="4400" dirty="0"/>
              <a:t>, </a:t>
            </a:r>
            <a:r>
              <a:rPr lang="en-US" sz="4400" i="1" dirty="0">
                <a:hlinkClick r:id="rId20" tooltip="N-methylphenethylamine"/>
              </a:rPr>
              <a:t>N</a:t>
            </a:r>
            <a:r>
              <a:rPr lang="en-US" sz="4400" dirty="0">
                <a:hlinkClick r:id="rId20" tooltip="N-methylphenethylamine"/>
              </a:rPr>
              <a:t>-methylphenethylamine</a:t>
            </a:r>
            <a:r>
              <a:rPr lang="en-US" sz="4400" dirty="0"/>
              <a:t>, </a:t>
            </a:r>
            <a:r>
              <a:rPr lang="en-US" sz="4400" dirty="0">
                <a:hlinkClick r:id="rId21" tooltip="Tyramine"/>
              </a:rPr>
              <a:t>tyramine</a:t>
            </a:r>
            <a:r>
              <a:rPr lang="en-US" sz="4400" dirty="0"/>
              <a:t>, </a:t>
            </a:r>
            <a:r>
              <a:rPr lang="en-US" sz="4400" dirty="0">
                <a:hlinkClick r:id="rId22" tooltip="3-iodothyronamine"/>
              </a:rPr>
              <a:t>3-iodothyronamine</a:t>
            </a:r>
            <a:r>
              <a:rPr lang="en-US" sz="4400" dirty="0"/>
              <a:t>, </a:t>
            </a:r>
            <a:r>
              <a:rPr lang="en-US" sz="4400" dirty="0">
                <a:hlinkClick r:id="rId23" tooltip="Octopamine (neurotransmitter)"/>
              </a:rPr>
              <a:t>octopamine</a:t>
            </a:r>
            <a:r>
              <a:rPr lang="en-US" sz="4400" dirty="0"/>
              <a:t>, </a:t>
            </a:r>
            <a:r>
              <a:rPr lang="en-US" sz="4400" dirty="0">
                <a:hlinkClick r:id="rId24" tooltip="Tryptamine"/>
              </a:rPr>
              <a:t>tryptamine</a:t>
            </a:r>
            <a:r>
              <a:rPr lang="en-US" sz="4400" dirty="0"/>
              <a:t>, etc.</a:t>
            </a:r>
          </a:p>
          <a:p>
            <a:r>
              <a:rPr lang="en-US" sz="4400" b="1" dirty="0">
                <a:hlinkClick r:id="rId25" tooltip="Peptide"/>
              </a:rPr>
              <a:t>Peptides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26" tooltip="Somatostatin"/>
              </a:rPr>
              <a:t>somatostatin</a:t>
            </a:r>
            <a:r>
              <a:rPr lang="en-US" sz="4400" dirty="0"/>
              <a:t>, </a:t>
            </a:r>
            <a:r>
              <a:rPr lang="en-US" sz="4400" dirty="0">
                <a:hlinkClick r:id="rId27" tooltip="Substance P"/>
              </a:rPr>
              <a:t>substance P</a:t>
            </a:r>
            <a:r>
              <a:rPr lang="en-US" sz="4400" dirty="0"/>
              <a:t>, </a:t>
            </a:r>
            <a:r>
              <a:rPr lang="en-US" sz="4400" dirty="0">
                <a:hlinkClick r:id="rId28" tooltip="Cocaine and amphetamine regulated transcript"/>
              </a:rPr>
              <a:t>cocaine and amphetamine regulated transcript</a:t>
            </a:r>
            <a:r>
              <a:rPr lang="en-US" sz="4400" dirty="0"/>
              <a:t>, </a:t>
            </a:r>
            <a:r>
              <a:rPr lang="en-US" sz="4400" dirty="0">
                <a:hlinkClick r:id="rId29" tooltip="Opioid peptide"/>
              </a:rPr>
              <a:t>opioid peptides</a:t>
            </a:r>
            <a:r>
              <a:rPr lang="en-US" sz="4400" baseline="30000" dirty="0">
                <a:hlinkClick r:id="rId30"/>
              </a:rPr>
              <a:t>[11]</a:t>
            </a:r>
            <a:endParaRPr lang="en-US" sz="4400" dirty="0"/>
          </a:p>
          <a:p>
            <a:r>
              <a:rPr lang="en-US" sz="4400" b="1" dirty="0">
                <a:hlinkClick r:id="rId31" tooltip="Purinergic signalling"/>
              </a:rPr>
              <a:t>Purines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2" tooltip="Adenosine triphosphate"/>
              </a:rPr>
              <a:t>adenosine triphosphate</a:t>
            </a:r>
            <a:r>
              <a:rPr lang="en-US" sz="4400" dirty="0"/>
              <a:t> (ATP), </a:t>
            </a:r>
            <a:r>
              <a:rPr lang="en-US" sz="4400" dirty="0">
                <a:hlinkClick r:id="rId33" tooltip="Adenosine"/>
              </a:rPr>
              <a:t>adenosine</a:t>
            </a:r>
            <a:endParaRPr lang="en-US" sz="4400" dirty="0"/>
          </a:p>
          <a:p>
            <a:r>
              <a:rPr lang="en-US" sz="4400" dirty="0"/>
              <a:t>Others: </a:t>
            </a:r>
            <a:r>
              <a:rPr lang="en-US" sz="4400" dirty="0">
                <a:hlinkClick r:id="rId34" tooltip="Acetylcholine"/>
              </a:rPr>
              <a:t>acetylcholine</a:t>
            </a:r>
            <a:r>
              <a:rPr lang="en-US" sz="4400" dirty="0"/>
              <a:t> (</a:t>
            </a:r>
            <a:r>
              <a:rPr lang="en-US" sz="4400" dirty="0" err="1"/>
              <a:t>ACh</a:t>
            </a:r>
            <a:r>
              <a:rPr lang="en-US" sz="4400" dirty="0"/>
              <a:t>), </a:t>
            </a:r>
            <a:r>
              <a:rPr lang="en-US" sz="4400" dirty="0">
                <a:hlinkClick r:id="rId35" tooltip="Anandamide"/>
              </a:rPr>
              <a:t>anandamide</a:t>
            </a:r>
            <a:r>
              <a:rPr lang="en-US" sz="4400" dirty="0"/>
              <a:t>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Vesicles release neurotransmitters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472724"/>
            <a:ext cx="4552950" cy="49198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3" y="1472724"/>
            <a:ext cx="6977433" cy="49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7964"/>
            <a:ext cx="10515600" cy="1325563"/>
          </a:xfrm>
        </p:spPr>
        <p:txBody>
          <a:bodyPr/>
          <a:lstStyle/>
          <a:p>
            <a:r>
              <a:rPr lang="en-US" dirty="0" smtClean="0"/>
              <a:t>Ion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401128"/>
            <a:ext cx="7101840" cy="356212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720" y="2370228"/>
            <a:ext cx="6202680" cy="390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Voltage gated, or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Ligand gated (controlled by other neurotransmitters</a:t>
            </a:r>
            <a:r>
              <a:rPr lang="mr-IN" sz="3200" dirty="0" smtClean="0">
                <a:latin typeface="+mn-lt"/>
              </a:rPr>
              <a:t>…</a:t>
            </a:r>
            <a:r>
              <a:rPr lang="en-US" sz="3200" dirty="0" smtClean="0">
                <a:latin typeface="+mn-lt"/>
              </a:rPr>
              <a:t>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err="1" smtClean="0">
                <a:latin typeface="+mn-lt"/>
              </a:rPr>
              <a:t>Glu</a:t>
            </a:r>
            <a:r>
              <a:rPr lang="en-US" sz="3200" dirty="0" smtClean="0">
                <a:latin typeface="+mn-lt"/>
              </a:rPr>
              <a:t> lets X</a:t>
            </a:r>
            <a:r>
              <a:rPr lang="en-US" sz="3200" baseline="30000" dirty="0" smtClean="0">
                <a:latin typeface="+mn-lt"/>
              </a:rPr>
              <a:t>+</a:t>
            </a:r>
            <a:r>
              <a:rPr lang="en-US" sz="3200" dirty="0" smtClean="0">
                <a:latin typeface="+mn-lt"/>
              </a:rPr>
              <a:t> in: excitatory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GABA lets X</a:t>
            </a:r>
            <a:r>
              <a:rPr lang="en-US" sz="3200" baseline="30000" dirty="0" smtClean="0">
                <a:latin typeface="+mn-lt"/>
              </a:rPr>
              <a:t>-</a:t>
            </a:r>
            <a:r>
              <a:rPr lang="en-US" sz="3200" dirty="0" smtClean="0">
                <a:latin typeface="+mn-lt"/>
              </a:rPr>
              <a:t> in: inhibitory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Ions define the membrane </a:t>
            </a:r>
            <a:r>
              <a:rPr lang="en-US" sz="3200" dirty="0" smtClean="0">
                <a:latin typeface="+mn-lt"/>
              </a:rPr>
              <a:t>potential of the neuron</a:t>
            </a:r>
            <a:endParaRPr lang="en-US" sz="3200" dirty="0">
              <a:latin typeface="+mn-lt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76" y="106680"/>
            <a:ext cx="7189823" cy="6893947"/>
          </a:xfrm>
        </p:spPr>
      </p:pic>
    </p:spTree>
    <p:extLst>
      <p:ext uri="{BB962C8B-B14F-4D97-AF65-F5344CB8AC3E}">
        <p14:creationId xmlns:p14="http://schemas.microsoft.com/office/powerpoint/2010/main" val="202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Resting potential =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 balance</a:t>
            </a:r>
          </a:p>
          <a:p>
            <a:r>
              <a:rPr lang="en-US" sz="3200" dirty="0" smtClean="0"/>
              <a:t>Accumulation of excitatory input raises potential</a:t>
            </a:r>
          </a:p>
          <a:p>
            <a:r>
              <a:rPr lang="en-US" sz="3200" dirty="0" smtClean="0"/>
              <a:t>When threshold passed, voltage-gated influx of Na</a:t>
            </a:r>
            <a:r>
              <a:rPr lang="en-US" sz="3200" baseline="30000" dirty="0" smtClean="0"/>
              <a:t>+</a:t>
            </a:r>
            <a:r>
              <a:rPr lang="en-US" sz="3200" dirty="0"/>
              <a:t> </a:t>
            </a:r>
            <a:r>
              <a:rPr lang="en-US" sz="3200" dirty="0" smtClean="0"/>
              <a:t>: depolarization</a:t>
            </a:r>
          </a:p>
          <a:p>
            <a:r>
              <a:rPr lang="en-US" sz="3200" dirty="0" smtClean="0"/>
              <a:t>1ms later, a voltage-gated massive </a:t>
            </a:r>
            <a:r>
              <a:rPr lang="en-US" sz="3200" dirty="0" err="1" smtClean="0"/>
              <a:t>outflux</a:t>
            </a:r>
            <a:r>
              <a:rPr lang="en-US" sz="3200" dirty="0" smtClean="0"/>
              <a:t> of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: back to resting potential and beyond: hyperpolarization</a:t>
            </a:r>
          </a:p>
          <a:p>
            <a:r>
              <a:rPr lang="en-US" sz="3200" dirty="0" smtClean="0"/>
              <a:t>Refractory period ~1ms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530"/>
            <a:ext cx="2590800" cy="24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The Hodgkin-Huxley differential equations (EE version)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768475"/>
            <a:ext cx="4089400" cy="316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8" y="1690687"/>
            <a:ext cx="4455424" cy="3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Q:  </a:t>
            </a:r>
            <a:r>
              <a:rPr lang="en-US" dirty="0" smtClean="0"/>
              <a:t>Is the brain a computer?</a:t>
            </a:r>
            <a:endParaRPr lang="en-US" dirty="0"/>
          </a:p>
        </p:txBody>
      </p:sp>
      <p:pic>
        <p:nvPicPr>
          <p:cNvPr id="5" name="Picture 4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4" y="1323630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327659"/>
            <a:ext cx="10515600" cy="1325563"/>
          </a:xfrm>
        </p:spPr>
        <p:txBody>
          <a:bodyPr/>
          <a:lstStyle/>
          <a:p>
            <a:r>
              <a:rPr lang="en-US" dirty="0" smtClean="0"/>
              <a:t>Meanwhile at the (CS) farm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51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223477"/>
            <a:ext cx="10515600" cy="1325563"/>
          </a:xfrm>
        </p:spPr>
        <p:txBody>
          <a:bodyPr/>
          <a:lstStyle/>
          <a:p>
            <a:r>
              <a:rPr lang="en-US" smtClean="0"/>
              <a:t>McCulloch-Pitts</a:t>
            </a:r>
            <a:br>
              <a:rPr lang="en-US" smtClean="0"/>
            </a:br>
            <a:r>
              <a:rPr lang="en-US" smtClean="0"/>
              <a:t>paper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847426"/>
              </p:ext>
            </p:extLst>
          </p:nvPr>
        </p:nvGraphicFramePr>
        <p:xfrm>
          <a:off x="4663292" y="-1981200"/>
          <a:ext cx="7239148" cy="1106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Document" r:id="rId3" imgW="6134100" imgH="9372600" progId="Word.Document.12">
                  <p:embed/>
                </p:oleObj>
              </mc:Choice>
              <mc:Fallback>
                <p:oleObj name="Document" r:id="rId3" imgW="6134100" imgH="937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292" y="-1981200"/>
                        <a:ext cx="7239148" cy="1106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5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r>
              <a:rPr lang="en-US" sz="3200" dirty="0" smtClean="0"/>
              <a:t>1957: The Rosenblatt perceptron 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"the </a:t>
            </a:r>
            <a:r>
              <a:rPr lang="en-US" sz="3200" i="1" dirty="0">
                <a:solidFill>
                  <a:srgbClr val="FF0000"/>
                </a:solidFill>
              </a:rPr>
              <a:t>embryo of an electronic computer that </a:t>
            </a:r>
            <a:r>
              <a:rPr lang="en-US" sz="3200" i="1" dirty="0" smtClean="0">
                <a:solidFill>
                  <a:srgbClr val="FF0000"/>
                </a:solidFill>
              </a:rPr>
              <a:t>the Navy </a:t>
            </a:r>
            <a:r>
              <a:rPr lang="en-US" sz="3200" i="1" dirty="0">
                <a:solidFill>
                  <a:srgbClr val="FF0000"/>
                </a:solidFill>
              </a:rPr>
              <a:t>expects will be able to walk, talk, see, write, reproduce itself and be conscious of its existence</a:t>
            </a:r>
            <a:r>
              <a:rPr lang="en-US" sz="3200" i="1" dirty="0" smtClean="0">
                <a:solidFill>
                  <a:srgbClr val="FF0000"/>
                </a:solidFill>
              </a:rPr>
              <a:t>.” </a:t>
            </a:r>
            <a:r>
              <a:rPr lang="en-US" sz="3200" dirty="0" smtClean="0"/>
              <a:t>NYT 1957</a:t>
            </a:r>
          </a:p>
          <a:p>
            <a:r>
              <a:rPr lang="en-US" sz="3200" dirty="0" smtClean="0"/>
              <a:t>1960s: XOR and the first AI winter; the Minsky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Papert</a:t>
            </a:r>
            <a:r>
              <a:rPr lang="en-US" sz="3200" dirty="0" smtClean="0"/>
              <a:t> perceptron and the genesis of deep nets</a:t>
            </a:r>
          </a:p>
          <a:p>
            <a:r>
              <a:rPr lang="en-US" sz="3200" dirty="0" smtClean="0"/>
              <a:t>Also 1960s:  “Neuroscience”, </a:t>
            </a:r>
            <a:r>
              <a:rPr lang="en-US" sz="4800" dirty="0" smtClean="0"/>
              <a:t>“</a:t>
            </a:r>
            <a:r>
              <a:rPr lang="en-US" sz="4800" dirty="0" err="1" smtClean="0"/>
              <a:t>neurone</a:t>
            </a:r>
            <a:r>
              <a:rPr lang="en-US" sz="4800" dirty="0" smtClean="0"/>
              <a:t>” 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107680" y="5547360"/>
            <a:ext cx="28956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107680" y="5547360"/>
            <a:ext cx="28956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1112520" y="480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Meanwhile at the (CS) farm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147" t="3929" r="23864" b="42945"/>
          <a:stretch/>
        </p:blipFill>
        <p:spPr>
          <a:xfrm>
            <a:off x="7406640" y="579120"/>
            <a:ext cx="4562395" cy="5715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55715"/>
          </a:xfrm>
        </p:spPr>
        <p:txBody>
          <a:bodyPr>
            <a:normAutofit/>
          </a:bodyPr>
          <a:lstStyle/>
          <a:p>
            <a:r>
              <a:rPr lang="en-US" dirty="0" smtClean="0"/>
              <a:t>David Marr (1945 </a:t>
            </a:r>
            <a:r>
              <a:rPr lang="mr-IN" dirty="0" smtClean="0"/>
              <a:t>–</a:t>
            </a:r>
            <a:r>
              <a:rPr lang="en-US" dirty="0" smtClean="0"/>
              <a:t> 1980)</a:t>
            </a:r>
            <a:br>
              <a:rPr lang="en-US" dirty="0" smtClean="0"/>
            </a:br>
            <a:r>
              <a:rPr lang="en-US" dirty="0" smtClean="0"/>
              <a:t>and the genesis of</a:t>
            </a:r>
            <a:br>
              <a:rPr lang="en-US" dirty="0" smtClean="0"/>
            </a:br>
            <a:r>
              <a:rPr lang="en-US" dirty="0" smtClean="0"/>
              <a:t>computational</a:t>
            </a:r>
            <a:br>
              <a:rPr lang="en-US" dirty="0" smtClean="0"/>
            </a:br>
            <a:r>
              <a:rPr lang="en-US" dirty="0" smtClean="0"/>
              <a:t>neuroscience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+mn-lt"/>
              </a:rPr>
              <a:t>The Three Step Program: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-specs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-hardware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-algorithm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Neuroscience laureates: Olfaction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1965960"/>
            <a:ext cx="676656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Olfaction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0" y="899159"/>
            <a:ext cx="8559800" cy="50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what are the parts of the brain?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Oops, first, what are the parts of the computer?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6420"/>
            <a:ext cx="10299727" cy="50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back to the parts of the brain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80" y="1690688"/>
            <a:ext cx="4957492" cy="45923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35040" y="1950720"/>
            <a:ext cx="929640" cy="8534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the parts of the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42" y="1690688"/>
            <a:ext cx="7783878" cy="43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A: “Face it, your brain is a computer”</a:t>
            </a:r>
            <a:br>
              <a:rPr lang="en-US" dirty="0" smtClean="0"/>
            </a:br>
            <a:r>
              <a:rPr lang="en-US" sz="3200" dirty="0" smtClean="0"/>
              <a:t>Gary Marcus, cognitive scientist NYU, NYT April 2015</a:t>
            </a:r>
            <a:endParaRPr lang="en-US" sz="3200" dirty="0"/>
          </a:p>
        </p:txBody>
      </p:sp>
      <p:pic>
        <p:nvPicPr>
          <p:cNvPr id="1026" name="Picture 2" descr="https://static01.nyt.com/images/2015/06/28/opinion/sunday/28gray/28gray-articleLarge.jpg?quality=75&amp;auto=webp&amp;disable=up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043112"/>
            <a:ext cx="3557588" cy="44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2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Btw, parts of the brain?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39" y="1690688"/>
            <a:ext cx="7841705" cy="45729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562600" y="1844040"/>
            <a:ext cx="3855720" cy="391668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 names: Bones of the skull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004060"/>
            <a:ext cx="787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 names: </a:t>
            </a:r>
            <a:br>
              <a:rPr lang="en-US" dirty="0" smtClean="0"/>
            </a:br>
            <a:r>
              <a:rPr lang="en-US" dirty="0" smtClean="0"/>
              <a:t>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73764"/>
            <a:ext cx="5330504" cy="420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0" y="0"/>
            <a:ext cx="448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(Cerebral) Cortex:</a:t>
            </a:r>
            <a:br>
              <a:rPr lang="en-US" dirty="0" smtClean="0"/>
            </a:br>
            <a:r>
              <a:rPr lang="en-US" dirty="0" smtClean="0"/>
              <a:t>the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1.5 mm</a:t>
            </a:r>
          </a:p>
          <a:p>
            <a:r>
              <a:rPr lang="en-US" sz="3200" dirty="0" smtClean="0"/>
              <a:t>2500 cm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r>
              <a:rPr lang="en-US" sz="3200" dirty="0"/>
              <a:t>s</a:t>
            </a:r>
            <a:r>
              <a:rPr lang="en-US" sz="3200" dirty="0" smtClean="0"/>
              <a:t>ix layers</a:t>
            </a:r>
          </a:p>
          <a:p>
            <a:r>
              <a:rPr lang="en-US" sz="3200" dirty="0" smtClean="0"/>
              <a:t>20B neurons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Finally: how do we record from the brain?</a:t>
            </a:r>
            <a:br>
              <a:rPr lang="en-US" dirty="0" smtClean="0"/>
            </a:br>
            <a:r>
              <a:rPr lang="en-US" dirty="0" smtClean="0"/>
              <a:t>Single unit:  ~ 1 neuron, ~ 1ms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1690688"/>
            <a:ext cx="5867400" cy="49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smtClean="0"/>
              <a:t>EEG: 1cm, 1ms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4839"/>
            <a:ext cx="5913120" cy="39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smtClean="0"/>
              <a:t>fMRI: ~ 1mm, ~ 1s (+ ML!)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2167890"/>
            <a:ext cx="6416697" cy="3863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7890"/>
            <a:ext cx="4432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7308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record from the brain?</a:t>
            </a:r>
            <a:br>
              <a:rPr lang="en-US" dirty="0" smtClean="0"/>
            </a:br>
            <a:r>
              <a:rPr lang="en-US" dirty="0" err="1" smtClean="0"/>
              <a:t>ECoG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1257300"/>
            <a:ext cx="635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084" y="191314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Neurons in the hippocampus that fire when the animal is in a particular place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www.youtube.com/watch?v=STyd1qJr3yM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084" y="1913144"/>
            <a:ext cx="10515600" cy="4351338"/>
          </a:xfrm>
        </p:spPr>
        <p:txBody>
          <a:bodyPr/>
          <a:lstStyle/>
          <a:p>
            <a:r>
              <a:rPr lang="en-US" dirty="0" smtClean="0"/>
              <a:t>Tuning curve of a place cell: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neuron in the hippocampus that fires when the animal is in a particular place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www.youtube.com/watch?v=STyd1qJr3yM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60" y="142776"/>
            <a:ext cx="3160697" cy="30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A: “Your Brain is an algorithm”</a:t>
            </a:r>
            <a:br>
              <a:rPr lang="en-US" dirty="0" smtClean="0"/>
            </a:br>
            <a:r>
              <a:rPr lang="en-US" sz="3200" dirty="0" smtClean="0"/>
              <a:t>Yuval Harari, historian, </a:t>
            </a:r>
            <a:r>
              <a:rPr lang="en-US" sz="3200" b="1" i="1" dirty="0" smtClean="0"/>
              <a:t>Homo Deus </a:t>
            </a:r>
            <a:r>
              <a:rPr lang="en-US" sz="3200" dirty="0" smtClean="0"/>
              <a:t>2017</a:t>
            </a:r>
            <a:endParaRPr lang="en-US" sz="3200" dirty="0"/>
          </a:p>
        </p:txBody>
      </p:sp>
      <p:pic>
        <p:nvPicPr>
          <p:cNvPr id="2052" name="Picture 4" descr="mage result for homo deu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2443162"/>
            <a:ext cx="6115052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curve of a grid cell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neuron in the entorhinal cortex </a:t>
            </a:r>
            <a:r>
              <a:rPr lang="en-US" dirty="0" smtClean="0"/>
              <a:t>that </a:t>
            </a:r>
            <a:r>
              <a:rPr lang="en-US" dirty="0"/>
              <a:t>fires when the animal is in </a:t>
            </a:r>
            <a:r>
              <a:rPr lang="en-US" dirty="0" smtClean="0"/>
              <a:t>any one of the nodes of a triangular grid</a:t>
            </a:r>
            <a:endParaRPr lang="en-US" dirty="0"/>
          </a:p>
          <a:p>
            <a:r>
              <a:rPr lang="en-US" dirty="0" smtClean="0"/>
              <a:t>The movie: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://www.youtube.com/watch?v=i9GiLBXWAHIons</a:t>
            </a:r>
            <a:r>
              <a:rPr lang="en-US" dirty="0" smtClean="0"/>
              <a:t> 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12" y="290491"/>
            <a:ext cx="3080710" cy="30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80" y="406400"/>
            <a:ext cx="57658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91" y="1009305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4938"/>
              </p:ext>
            </p:extLst>
          </p:nvPr>
        </p:nvGraphicFramePr>
        <p:xfrm>
          <a:off x="2203449" y="0"/>
          <a:ext cx="8128000" cy="676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6215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COMPUTER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BRAIN</a:t>
                      </a:r>
                      <a:endParaRPr lang="en-US" sz="24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Inorganic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Alive 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Exact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Error prone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70 </a:t>
                      </a:r>
                      <a:r>
                        <a:rPr lang="mr-IN" sz="2800" dirty="0" smtClean="0"/>
                        <a:t>–</a:t>
                      </a:r>
                      <a:r>
                        <a:rPr lang="en-US" sz="2800" dirty="0" smtClean="0"/>
                        <a:t> 7,000,000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20 Watts</a:t>
                      </a:r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Chess, Go, Jeopardy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Survival, creativity, dreams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</a:t>
                      </a:r>
                      <a:r>
                        <a:rPr lang="en-US" sz="2800" baseline="30000" dirty="0" smtClean="0"/>
                        <a:t>10 -- 18</a:t>
                      </a:r>
                      <a:r>
                        <a:rPr lang="en-US" sz="2800" baseline="0" dirty="0" smtClean="0"/>
                        <a:t> operations/s</a:t>
                      </a:r>
                    </a:p>
                    <a:p>
                      <a:r>
                        <a:rPr lang="en-US" sz="2800" baseline="0" dirty="0" smtClean="0"/>
                        <a:t>1 </a:t>
                      </a:r>
                      <a:r>
                        <a:rPr lang="mr-IN" sz="2800" baseline="0" dirty="0" smtClean="0"/>
                        <a:t>–</a:t>
                      </a:r>
                      <a:r>
                        <a:rPr lang="en-US" sz="2800" baseline="0" dirty="0" smtClean="0"/>
                        <a:t> 40,000 processors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 operations/s,</a:t>
                      </a:r>
                      <a:r>
                        <a:rPr lang="en-US" sz="2800" baseline="0" dirty="0" smtClean="0"/>
                        <a:t> </a:t>
                      </a:r>
                    </a:p>
                    <a:p>
                      <a:r>
                        <a:rPr lang="en-US" sz="2800" baseline="0" dirty="0" smtClean="0"/>
                        <a:t>10</a:t>
                      </a:r>
                      <a:r>
                        <a:rPr lang="en-US" sz="2800" baseline="30000" dirty="0" smtClean="0"/>
                        <a:t>11</a:t>
                      </a:r>
                      <a:r>
                        <a:rPr lang="en-US" sz="2800" baseline="0" dirty="0" smtClean="0"/>
                        <a:t> components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Connects to others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If</a:t>
                      </a:r>
                      <a:r>
                        <a:rPr lang="en-US" sz="2800" baseline="0" dirty="0" smtClean="0"/>
                        <a:t> in the mood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Was designed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 evolved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Cool</a:t>
                      </a:r>
                      <a:r>
                        <a:rPr lang="en-US" sz="2800" baseline="0" dirty="0" smtClean="0"/>
                        <a:t> machine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Rather emotional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deliberately programmed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emergent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4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0388" cy="1325563"/>
          </a:xfrm>
        </p:spPr>
        <p:txBody>
          <a:bodyPr/>
          <a:lstStyle/>
          <a:p>
            <a:r>
              <a:rPr lang="en-US" dirty="0" smtClean="0"/>
              <a:t>Let’s look at history.  </a:t>
            </a:r>
            <a:br>
              <a:rPr lang="en-US" dirty="0" smtClean="0"/>
            </a:br>
            <a:r>
              <a:rPr lang="en-US" dirty="0" smtClean="0"/>
              <a:t>Computation timeline first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4413" y="4500563"/>
            <a:ext cx="10001250" cy="285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62" y="2655888"/>
            <a:ext cx="1496483" cy="1844675"/>
          </a:xfrm>
          <a:prstGeom prst="rect">
            <a:avLst/>
          </a:prstGeom>
        </p:spPr>
      </p:pic>
      <p:pic>
        <p:nvPicPr>
          <p:cNvPr id="12" name="Picture 4" descr="Alan_Tu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2775566"/>
            <a:ext cx="1390650" cy="17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vnm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2749106"/>
            <a:ext cx="1379156" cy="1792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079" y="3186113"/>
            <a:ext cx="2259806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67" y="3057526"/>
            <a:ext cx="2113411" cy="1419225"/>
          </a:xfrm>
          <a:prstGeom prst="rect">
            <a:avLst/>
          </a:prstGeom>
        </p:spPr>
      </p:pic>
      <p:pic>
        <p:nvPicPr>
          <p:cNvPr id="3080" name="Picture 8" descr="mage result for fibonacc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75" y="3209926"/>
            <a:ext cx="1518051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 smtClean="0"/>
              <a:t>Alcmaeon</a:t>
            </a:r>
            <a:r>
              <a:rPr lang="en-US" dirty="0" smtClean="0"/>
              <a:t> of Croton 520 BC</a:t>
            </a:r>
          </a:p>
          <a:p>
            <a:r>
              <a:rPr lang="en-US" dirty="0" smtClean="0"/>
              <a:t>Hippocrates 400 BC vs Aristotle 330 BC vs Galen  100AD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L. Galvani electrical activity 1760</a:t>
            </a:r>
          </a:p>
          <a:p>
            <a:r>
              <a:rPr lang="en-US" dirty="0" err="1" smtClean="0"/>
              <a:t>Broca</a:t>
            </a:r>
            <a:r>
              <a:rPr lang="en-US" dirty="0" smtClean="0"/>
              <a:t> and Wernicke:  language in the brain 1870</a:t>
            </a:r>
          </a:p>
          <a:p>
            <a:r>
              <a:rPr lang="en-US" dirty="0" smtClean="0"/>
              <a:t>C. Golgi </a:t>
            </a:r>
            <a:r>
              <a:rPr lang="en-US" dirty="0" err="1" smtClean="0"/>
              <a:t>reazione</a:t>
            </a:r>
            <a:r>
              <a:rPr lang="en-US" dirty="0" smtClean="0"/>
              <a:t> </a:t>
            </a:r>
            <a:r>
              <a:rPr lang="en-US" dirty="0" err="1" smtClean="0"/>
              <a:t>nera</a:t>
            </a:r>
            <a:r>
              <a:rPr lang="en-US" dirty="0" smtClean="0"/>
              <a:t> (Golgi stain) 1872</a:t>
            </a:r>
          </a:p>
          <a:p>
            <a:r>
              <a:rPr lang="en-US" dirty="0" smtClean="0"/>
              <a:t>S. Ramon y </a:t>
            </a:r>
            <a:r>
              <a:rPr lang="en-US" dirty="0" err="1" smtClean="0"/>
              <a:t>Cajal</a:t>
            </a:r>
            <a:r>
              <a:rPr lang="en-US" dirty="0" smtClean="0"/>
              <a:t> neuron drawings, axonal cone 1880</a:t>
            </a:r>
          </a:p>
          <a:p>
            <a:r>
              <a:rPr lang="en-US" dirty="0" err="1" smtClean="0"/>
              <a:t>Reticulism</a:t>
            </a:r>
            <a:r>
              <a:rPr lang="en-US" dirty="0" smtClean="0"/>
              <a:t> vs the neuron hypothesis and the Nobel fight, 1906</a:t>
            </a:r>
          </a:p>
        </p:txBody>
      </p:sp>
    </p:spTree>
    <p:extLst>
      <p:ext uri="{BB962C8B-B14F-4D97-AF65-F5344CB8AC3E}">
        <p14:creationId xmlns:p14="http://schemas.microsoft.com/office/powerpoint/2010/main" val="8210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1065</Words>
  <Application>Microsoft Macintosh PowerPoint</Application>
  <PresentationFormat>Widescreen</PresentationFormat>
  <Paragraphs>197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 Hebrew Scholar</vt:lpstr>
      <vt:lpstr>Calibri</vt:lpstr>
      <vt:lpstr>Calibri Light</vt:lpstr>
      <vt:lpstr>Mangal</vt:lpstr>
      <vt:lpstr>Arial</vt:lpstr>
      <vt:lpstr>Office Theme</vt:lpstr>
      <vt:lpstr>Document</vt:lpstr>
      <vt:lpstr>PowerPoint Presentation</vt:lpstr>
      <vt:lpstr>PowerPoint Presentation</vt:lpstr>
      <vt:lpstr>Q:  Is the brain a computer?</vt:lpstr>
      <vt:lpstr>A: “Face it, your brain is a computer” Gary Marcus, cognitive scientist NYU, NYT April 2015</vt:lpstr>
      <vt:lpstr>A: “Your Brain is an algorithm” Yuval Harari, historian, Homo Deus 2017</vt:lpstr>
      <vt:lpstr>PowerPoint Presentation</vt:lpstr>
      <vt:lpstr>PowerPoint Presentation</vt:lpstr>
      <vt:lpstr>Let’s look at history.   Computation timeline first</vt:lpstr>
      <vt:lpstr>Neuroscience</vt:lpstr>
      <vt:lpstr>The beautiful brain</vt:lpstr>
      <vt:lpstr>Connectomexplorer</vt:lpstr>
      <vt:lpstr>Next: The rise of Neuroscience, as seen from Karolinska</vt:lpstr>
      <vt:lpstr>PowerPoint Presentation</vt:lpstr>
      <vt:lpstr>Next: brief discussions of the lauded topics</vt:lpstr>
      <vt:lpstr>But first:  About the class</vt:lpstr>
      <vt:lpstr>  Also: Deep Learning to Learn Pieter Abbeel University of California, Berkeley Monday, Sep. 10, 11:30, Davis Auditorium </vt:lpstr>
      <vt:lpstr>Next: brief discussions of the lauded topics</vt:lpstr>
      <vt:lpstr>The Neuron</vt:lpstr>
      <vt:lpstr>The Neuron</vt:lpstr>
      <vt:lpstr>The synapse</vt:lpstr>
      <vt:lpstr>Connectomexplorer</vt:lpstr>
      <vt:lpstr>The synapse</vt:lpstr>
      <vt:lpstr>Neurotransmitters</vt:lpstr>
      <vt:lpstr>Neurotransmitters: many kinds</vt:lpstr>
      <vt:lpstr>Vesicles release neurotransmitters</vt:lpstr>
      <vt:lpstr>Ion channels</vt:lpstr>
      <vt:lpstr>The spike</vt:lpstr>
      <vt:lpstr>The spike, how?</vt:lpstr>
      <vt:lpstr>The spike, how?</vt:lpstr>
      <vt:lpstr>Meanwhile at the (CS) farm…</vt:lpstr>
      <vt:lpstr>McCulloch-Pitts paper</vt:lpstr>
      <vt:lpstr>PowerPoint Presentation</vt:lpstr>
      <vt:lpstr>David Marr (1945 – 1980) and the genesis of computational neuroscience  The Three Step Program: -specs -hardware -algorithm </vt:lpstr>
      <vt:lpstr>Back to the Neuroscience laureates: Olfaction</vt:lpstr>
      <vt:lpstr>Olfaction</vt:lpstr>
      <vt:lpstr>OK, what are the parts of the brain?</vt:lpstr>
      <vt:lpstr>Oops, first, what are the parts of the computer?</vt:lpstr>
      <vt:lpstr>OK, back to the parts of the brain</vt:lpstr>
      <vt:lpstr>OK, the parts of the brain</vt:lpstr>
      <vt:lpstr>Btw, parts of the brain?</vt:lpstr>
      <vt:lpstr>Parts of the brain names: Bones of the skull</vt:lpstr>
      <vt:lpstr>Parts of the brain names:  directions</vt:lpstr>
      <vt:lpstr>(Cerebral) Cortex: the engine</vt:lpstr>
      <vt:lpstr>Finally: how do we record from the brain? Single unit:  ~ 1 neuron, ~ 1ms</vt:lpstr>
      <vt:lpstr>how do we record from the brain? EEG: 1cm, 1ms</vt:lpstr>
      <vt:lpstr>how do we record from the brain? fMRI: ~ 1mm, ~ 1s (+ ML!)</vt:lpstr>
      <vt:lpstr>how do we record from the brain? ECoG </vt:lpstr>
      <vt:lpstr>Place cells</vt:lpstr>
      <vt:lpstr>Place cells</vt:lpstr>
      <vt:lpstr>Grid cells</vt:lpstr>
      <vt:lpstr>Vision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2018-09-04T01:29:10Z</dcterms:created>
  <dcterms:modified xsi:type="dcterms:W3CDTF">2018-09-06T01:32:30Z</dcterms:modified>
</cp:coreProperties>
</file>